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503" r:id="rId3"/>
    <p:sldId id="387" r:id="rId4"/>
    <p:sldId id="516" r:id="rId5"/>
    <p:sldId id="502" r:id="rId6"/>
    <p:sldId id="515" r:id="rId7"/>
    <p:sldId id="514" r:id="rId8"/>
    <p:sldId id="519" r:id="rId9"/>
    <p:sldId id="518" r:id="rId10"/>
    <p:sldId id="517" r:id="rId11"/>
    <p:sldId id="497" r:id="rId12"/>
    <p:sldId id="498" r:id="rId13"/>
    <p:sldId id="2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30" autoAdjust="0"/>
    <p:restoredTop sz="86383"/>
  </p:normalViewPr>
  <p:slideViewPr>
    <p:cSldViewPr snapToGrid="0">
      <p:cViewPr varScale="1">
        <p:scale>
          <a:sx n="96" d="100"/>
          <a:sy n="96" d="100"/>
        </p:scale>
        <p:origin x="176" y="320"/>
      </p:cViewPr>
      <p:guideLst/>
    </p:cSldViewPr>
  </p:slideViewPr>
  <p:outlineViewPr>
    <p:cViewPr>
      <p:scale>
        <a:sx n="30" d="100"/>
        <a:sy n="30" d="100"/>
      </p:scale>
      <p:origin x="0" y="-15568"/>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8/31/26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dirty="0"/>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dirty="0"/>
          </a:p>
        </p:txBody>
      </p:sp>
    </p:spTree>
    <p:extLst>
      <p:ext uri="{BB962C8B-B14F-4D97-AF65-F5344CB8AC3E}">
        <p14:creationId xmlns:p14="http://schemas.microsoft.com/office/powerpoint/2010/main" val="17659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dirty="0"/>
          </a:p>
        </p:txBody>
      </p:sp>
    </p:spTree>
    <p:extLst>
      <p:ext uri="{BB962C8B-B14F-4D97-AF65-F5344CB8AC3E}">
        <p14:creationId xmlns:p14="http://schemas.microsoft.com/office/powerpoint/2010/main" val="2431135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dirty="0"/>
          </a:p>
        </p:txBody>
      </p:sp>
    </p:spTree>
    <p:extLst>
      <p:ext uri="{BB962C8B-B14F-4D97-AF65-F5344CB8AC3E}">
        <p14:creationId xmlns:p14="http://schemas.microsoft.com/office/powerpoint/2010/main" val="172749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ual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1">
            <a:extLst>
              <a:ext uri="{FF2B5EF4-FFF2-40B4-BE49-F238E27FC236}">
                <a16:creationId xmlns:a16="http://schemas.microsoft.com/office/drawing/2014/main" id="{3EE31514-F8EA-5D4E-B45D-65DD78DBE34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341252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itle 1">
            <a:extLst>
              <a:ext uri="{FF2B5EF4-FFF2-40B4-BE49-F238E27FC236}">
                <a16:creationId xmlns:a16="http://schemas.microsoft.com/office/drawing/2014/main" id="{191D55F9-A3F2-1242-A5F3-5AAACC9DB3A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224940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3810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812800" y="1371600"/>
            <a:ext cx="10972800" cy="762000"/>
          </a:xfrm>
          <a:prstGeom prst="rect">
            <a:avLst/>
          </a:prstGeom>
          <a:noFill/>
          <a:ln>
            <a:noFill/>
          </a:ln>
        </p:spPr>
        <p:txBody>
          <a:bodyPr/>
          <a:lstStyle>
            <a:lvl1pPr marL="0" marR="0" lvl="0"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1pPr>
            <a:lvl2pPr marL="0" marR="0" lvl="1"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2pPr>
            <a:lvl3pPr marL="0" marR="0" lvl="2"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3pPr>
            <a:lvl4pPr marL="0" marR="0" lvl="3"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4pPr>
            <a:lvl5pPr marL="0" marR="0" lvl="4"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5pPr>
            <a:lvl6pPr marL="457200" marR="0" lvl="5"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6pPr>
            <a:lvl7pPr marL="914400" marR="0" lvl="6"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7pPr>
            <a:lvl8pPr marL="1371600" marR="0" lvl="7"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8pPr>
            <a:lvl9pPr marL="1828800" marR="0" lvl="8" indent="0" algn="l" rtl="0">
              <a:lnSpc>
                <a:spcPct val="83000"/>
              </a:lnSpc>
              <a:spcBef>
                <a:spcPts val="0"/>
              </a:spcBef>
              <a:spcAft>
                <a:spcPts val="0"/>
              </a:spcAft>
              <a:buClr>
                <a:srgbClr val="2A196F"/>
              </a:buClr>
              <a:buFont typeface="Arial"/>
              <a:buNone/>
              <a:defRPr sz="4400" b="0" i="0" u="none" strike="noStrike" cap="none">
                <a:solidFill>
                  <a:srgbClr val="2A196F"/>
                </a:solidFill>
                <a:latin typeface="Arial"/>
                <a:ea typeface="Arial"/>
                <a:cs typeface="Arial"/>
                <a:sym typeface="Arial"/>
              </a:defRPr>
            </a:lvl9pPr>
          </a:lstStyle>
          <a:p>
            <a:endParaRPr/>
          </a:p>
        </p:txBody>
      </p:sp>
      <p:sp>
        <p:nvSpPr>
          <p:cNvPr id="33" name="Shape 33"/>
          <p:cNvSpPr txBox="1">
            <a:spLocks noGrp="1"/>
          </p:cNvSpPr>
          <p:nvPr>
            <p:ph type="body" idx="1"/>
          </p:nvPr>
        </p:nvSpPr>
        <p:spPr>
          <a:xfrm>
            <a:off x="884767" y="2362200"/>
            <a:ext cx="10972800" cy="3733800"/>
          </a:xfrm>
          <a:prstGeom prst="rect">
            <a:avLst/>
          </a:prstGeom>
          <a:noFill/>
          <a:ln>
            <a:noFill/>
          </a:ln>
        </p:spPr>
        <p:txBody>
          <a:bodyPr/>
          <a:lstStyle>
            <a:lvl1pPr marL="342900" marR="0" lvl="0" indent="63500" algn="l" rtl="0">
              <a:lnSpc>
                <a:spcPct val="100000"/>
              </a:lnSpc>
              <a:spcBef>
                <a:spcPts val="960"/>
              </a:spcBef>
              <a:spcAft>
                <a:spcPts val="0"/>
              </a:spcAft>
              <a:buClr>
                <a:srgbClr val="2A196F"/>
              </a:buClr>
              <a:buSzPct val="100000"/>
              <a:buFont typeface="Arial"/>
              <a:buChar char="•"/>
              <a:defRPr sz="3200" b="0" i="0" u="none" strike="noStrike" cap="none">
                <a:solidFill>
                  <a:srgbClr val="2A196F"/>
                </a:solidFill>
                <a:latin typeface="Arial"/>
                <a:ea typeface="Arial"/>
                <a:cs typeface="Arial"/>
                <a:sym typeface="Arial"/>
              </a:defRPr>
            </a:lvl1pPr>
            <a:lvl2pPr marL="742950" marR="0" lvl="1" indent="69850" algn="l" rtl="0">
              <a:lnSpc>
                <a:spcPct val="100000"/>
              </a:lnSpc>
              <a:spcBef>
                <a:spcPts val="840"/>
              </a:spcBef>
              <a:spcAft>
                <a:spcPts val="0"/>
              </a:spcAft>
              <a:buClr>
                <a:srgbClr val="2A196F"/>
              </a:buClr>
              <a:buSzPct val="100000"/>
              <a:buFont typeface="Arial"/>
              <a:buChar char="•"/>
              <a:defRPr sz="2800" b="0" i="0" u="none" strike="noStrike" cap="none">
                <a:solidFill>
                  <a:srgbClr val="2A196F"/>
                </a:solidFill>
                <a:latin typeface="Arial"/>
                <a:ea typeface="Arial"/>
                <a:cs typeface="Arial"/>
                <a:sym typeface="Arial"/>
              </a:defRPr>
            </a:lvl2pPr>
            <a:lvl3pPr marL="1143000" marR="0" lvl="2" indent="-228600" algn="l" rtl="0">
              <a:lnSpc>
                <a:spcPct val="100000"/>
              </a:lnSpc>
              <a:spcBef>
                <a:spcPts val="480"/>
              </a:spcBef>
              <a:spcAft>
                <a:spcPts val="0"/>
              </a:spcAft>
              <a:buClr>
                <a:srgbClr val="2A196F"/>
              </a:buClr>
              <a:buFont typeface="Arial"/>
              <a:buNone/>
              <a:defRPr sz="2400" b="0" i="0" u="none" strike="noStrike" cap="none">
                <a:solidFill>
                  <a:srgbClr val="2A196F"/>
                </a:solidFill>
                <a:latin typeface="Arial"/>
                <a:ea typeface="Arial"/>
                <a:cs typeface="Arial"/>
                <a:sym typeface="Arial"/>
              </a:defRPr>
            </a:lvl3pPr>
            <a:lvl4pPr marL="1600200" marR="0" lvl="3" indent="-228600" algn="l" rtl="0">
              <a:lnSpc>
                <a:spcPct val="120000"/>
              </a:lnSpc>
              <a:spcBef>
                <a:spcPts val="280"/>
              </a:spcBef>
              <a:spcAft>
                <a:spcPts val="0"/>
              </a:spcAft>
              <a:buClr>
                <a:srgbClr val="2A196F"/>
              </a:buClr>
              <a:buFont typeface="Arial"/>
              <a:buNone/>
              <a:defRPr sz="1400" b="0" i="0" u="none" strike="noStrike" cap="none">
                <a:solidFill>
                  <a:srgbClr val="2A196F"/>
                </a:solidFill>
                <a:latin typeface="Arial"/>
                <a:ea typeface="Arial"/>
                <a:cs typeface="Arial"/>
                <a:sym typeface="Arial"/>
              </a:defRPr>
            </a:lvl4pPr>
            <a:lvl5pPr marL="2057400" marR="0" lvl="4" indent="-120650" algn="l" rtl="0">
              <a:lnSpc>
                <a:spcPct val="140000"/>
              </a:lnSpc>
              <a:spcBef>
                <a:spcPts val="180"/>
              </a:spcBef>
              <a:spcAft>
                <a:spcPts val="0"/>
              </a:spcAft>
              <a:buClr>
                <a:srgbClr val="2A196F"/>
              </a:buClr>
              <a:buSzPct val="100000"/>
              <a:buFont typeface="Arial"/>
              <a:buChar char="•"/>
              <a:defRPr sz="900" b="0" i="0" u="none" strike="noStrike" cap="none">
                <a:solidFill>
                  <a:srgbClr val="2A196F"/>
                </a:solidFill>
                <a:latin typeface="Arial"/>
                <a:ea typeface="Arial"/>
                <a:cs typeface="Arial"/>
                <a:sym typeface="Arial"/>
              </a:defRPr>
            </a:lvl5pPr>
            <a:lvl6pPr marL="2514600" marR="0" lvl="5" indent="-120650" algn="l" rtl="0">
              <a:lnSpc>
                <a:spcPct val="140000"/>
              </a:lnSpc>
              <a:spcBef>
                <a:spcPts val="180"/>
              </a:spcBef>
              <a:spcAft>
                <a:spcPts val="0"/>
              </a:spcAft>
              <a:buClr>
                <a:srgbClr val="2A196F"/>
              </a:buClr>
              <a:buSzPct val="100000"/>
              <a:buFont typeface="Arial"/>
              <a:buChar char="•"/>
              <a:defRPr sz="900" b="0" i="0" u="none" strike="noStrike" cap="none">
                <a:solidFill>
                  <a:srgbClr val="2A196F"/>
                </a:solidFill>
                <a:latin typeface="Arial"/>
                <a:ea typeface="Arial"/>
                <a:cs typeface="Arial"/>
                <a:sym typeface="Arial"/>
              </a:defRPr>
            </a:lvl6pPr>
            <a:lvl7pPr marL="2971800" marR="0" lvl="6" indent="-120650" algn="l" rtl="0">
              <a:lnSpc>
                <a:spcPct val="140000"/>
              </a:lnSpc>
              <a:spcBef>
                <a:spcPts val="180"/>
              </a:spcBef>
              <a:spcAft>
                <a:spcPts val="0"/>
              </a:spcAft>
              <a:buClr>
                <a:srgbClr val="2A196F"/>
              </a:buClr>
              <a:buSzPct val="100000"/>
              <a:buFont typeface="Arial"/>
              <a:buChar char="•"/>
              <a:defRPr sz="900" b="0" i="0" u="none" strike="noStrike" cap="none">
                <a:solidFill>
                  <a:srgbClr val="2A196F"/>
                </a:solidFill>
                <a:latin typeface="Arial"/>
                <a:ea typeface="Arial"/>
                <a:cs typeface="Arial"/>
                <a:sym typeface="Arial"/>
              </a:defRPr>
            </a:lvl7pPr>
            <a:lvl8pPr marL="3429000" marR="0" lvl="7" indent="-120650" algn="l" rtl="0">
              <a:lnSpc>
                <a:spcPct val="140000"/>
              </a:lnSpc>
              <a:spcBef>
                <a:spcPts val="180"/>
              </a:spcBef>
              <a:spcAft>
                <a:spcPts val="0"/>
              </a:spcAft>
              <a:buClr>
                <a:srgbClr val="2A196F"/>
              </a:buClr>
              <a:buSzPct val="100000"/>
              <a:buFont typeface="Arial"/>
              <a:buChar char="•"/>
              <a:defRPr sz="900" b="0" i="0" u="none" strike="noStrike" cap="none">
                <a:solidFill>
                  <a:srgbClr val="2A196F"/>
                </a:solidFill>
                <a:latin typeface="Arial"/>
                <a:ea typeface="Arial"/>
                <a:cs typeface="Arial"/>
                <a:sym typeface="Arial"/>
              </a:defRPr>
            </a:lvl8pPr>
            <a:lvl9pPr marL="3886200" marR="0" lvl="8" indent="-120650" algn="l" rtl="0">
              <a:lnSpc>
                <a:spcPct val="140000"/>
              </a:lnSpc>
              <a:spcBef>
                <a:spcPts val="180"/>
              </a:spcBef>
              <a:spcAft>
                <a:spcPts val="0"/>
              </a:spcAft>
              <a:buClr>
                <a:srgbClr val="2A196F"/>
              </a:buClr>
              <a:buSzPct val="100000"/>
              <a:buFont typeface="Arial"/>
              <a:buChar char="•"/>
              <a:defRPr sz="900" b="0" i="0" u="none" strike="noStrike" cap="none">
                <a:solidFill>
                  <a:srgbClr val="2A196F"/>
                </a:solidFill>
                <a:latin typeface="Arial"/>
                <a:ea typeface="Arial"/>
                <a:cs typeface="Arial"/>
                <a:sym typeface="Arial"/>
              </a:defRPr>
            </a:lvl9pPr>
          </a:lstStyle>
          <a:p>
            <a:endParaRPr/>
          </a:p>
        </p:txBody>
      </p:sp>
      <p:sp>
        <p:nvSpPr>
          <p:cNvPr id="4" name="Shape 26">
            <a:extLst>
              <a:ext uri="{FF2B5EF4-FFF2-40B4-BE49-F238E27FC236}">
                <a16:creationId xmlns:a16="http://schemas.microsoft.com/office/drawing/2014/main" id="{13DF7B2A-2AFE-6041-B58D-DBCE886FDEBB}"/>
              </a:ext>
            </a:extLst>
          </p:cNvPr>
          <p:cNvSpPr txBox="1">
            <a:spLocks noGrp="1"/>
          </p:cNvSpPr>
          <p:nvPr>
            <p:ph type="dt" idx="11"/>
          </p:nvPr>
        </p:nvSpPr>
        <p:spPr>
          <a:ln/>
        </p:spPr>
        <p:txBody>
          <a:bodyPr/>
          <a:lstStyle>
            <a:lvl1pPr>
              <a:defRPr/>
            </a:lvl1pPr>
          </a:lstStyle>
          <a:p>
            <a:pPr>
              <a:defRPr/>
            </a:pPr>
            <a:endParaRPr lang="en-US" altLang="en-US" dirty="0"/>
          </a:p>
        </p:txBody>
      </p:sp>
      <p:sp>
        <p:nvSpPr>
          <p:cNvPr id="5" name="Shape 27">
            <a:extLst>
              <a:ext uri="{FF2B5EF4-FFF2-40B4-BE49-F238E27FC236}">
                <a16:creationId xmlns:a16="http://schemas.microsoft.com/office/drawing/2014/main" id="{1B271267-A089-5547-B12E-D9D5D5B63F47}"/>
              </a:ext>
            </a:extLst>
          </p:cNvPr>
          <p:cNvSpPr txBox="1">
            <a:spLocks noGrp="1"/>
          </p:cNvSpPr>
          <p:nvPr>
            <p:ph type="ftr" idx="12"/>
          </p:nvPr>
        </p:nvSpPr>
        <p:spPr>
          <a:ln/>
        </p:spPr>
        <p:txBody>
          <a:bodyPr/>
          <a:lstStyle>
            <a:lvl1pPr>
              <a:defRPr/>
            </a:lvl1pPr>
          </a:lstStyle>
          <a:p>
            <a:pPr>
              <a:defRPr/>
            </a:pPr>
            <a:endParaRPr lang="en-US" altLang="en-US" dirty="0"/>
          </a:p>
        </p:txBody>
      </p:sp>
      <p:sp>
        <p:nvSpPr>
          <p:cNvPr id="6" name="Shape 28">
            <a:extLst>
              <a:ext uri="{FF2B5EF4-FFF2-40B4-BE49-F238E27FC236}">
                <a16:creationId xmlns:a16="http://schemas.microsoft.com/office/drawing/2014/main" id="{30CF4C15-6808-6845-9D2B-A211CE6CE092}"/>
              </a:ext>
            </a:extLst>
          </p:cNvPr>
          <p:cNvSpPr txBox="1">
            <a:spLocks noGrp="1"/>
          </p:cNvSpPr>
          <p:nvPr>
            <p:ph type="sldNum" idx="13"/>
          </p:nvPr>
        </p:nvSpPr>
        <p:spPr>
          <a:ln/>
        </p:spPr>
        <p:txBody>
          <a:bodyPr/>
          <a:lstStyle>
            <a:lvl1pPr>
              <a:defRPr/>
            </a:lvl1pPr>
          </a:lstStyle>
          <a:p>
            <a:pPr>
              <a:defRPr/>
            </a:pPr>
            <a:fld id="{E7B826C5-0119-BF42-A3E7-716C0A3B08A4}" type="slidenum">
              <a:rPr lang="en-US" altLang="en-US"/>
              <a:pPr>
                <a:defRPr/>
              </a:pPr>
              <a:t>‹#›</a:t>
            </a:fld>
            <a:endParaRPr lang="en-US" altLang="en-US" dirty="0"/>
          </a:p>
        </p:txBody>
      </p:sp>
    </p:spTree>
    <p:extLst>
      <p:ext uri="{BB962C8B-B14F-4D97-AF65-F5344CB8AC3E}">
        <p14:creationId xmlns:p14="http://schemas.microsoft.com/office/powerpoint/2010/main" val="2931413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31/08/2026</a:t>
            </a:fld>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dirty="0"/>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3" r:id="rId1"/>
    <p:sldLayoutId id="2147483652" r:id="rId2"/>
    <p:sldLayoutId id="2147483653" r:id="rId3"/>
    <p:sldLayoutId id="2147483649" r:id="rId4"/>
    <p:sldLayoutId id="2147483654" r:id="rId5"/>
    <p:sldLayoutId id="2147483656" r:id="rId6"/>
    <p:sldLayoutId id="2147483684" r:id="rId7"/>
    <p:sldLayoutId id="2147483689" r:id="rId8"/>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reel/905774572352956/" TargetMode="External"/><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instagram.com/p/BcXzr-Nh-nb/" TargetMode="External"/><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thesun.co.uk/news/29329068/cyprus-turkey-invasion-war-anniversary-50-refugees/"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reddit.com/r/starterpacks/s/bMDYTqpUIt" TargetMode="External"/><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instagram.com/slickshots.n.i/"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Gilbert Scott Building">
            <a:extLst>
              <a:ext uri="{FF2B5EF4-FFF2-40B4-BE49-F238E27FC236}">
                <a16:creationId xmlns:a16="http://schemas.microsoft.com/office/drawing/2014/main" id="{F0F68F2D-C73A-104A-A33D-A4E06FF850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ctrTitle"/>
          </p:nvPr>
        </p:nvSpPr>
        <p:spPr>
          <a:xfrm>
            <a:off x="521974" y="1468907"/>
            <a:ext cx="7834966" cy="789709"/>
          </a:xfrm>
        </p:spPr>
        <p:txBody>
          <a:bodyPr>
            <a:noAutofit/>
          </a:bodyPr>
          <a:lstStyle/>
          <a:p>
            <a:r>
              <a:rPr lang="en-GB" b="1" dirty="0">
                <a:solidFill>
                  <a:schemeClr val="tx1"/>
                </a:solidFill>
              </a:rPr>
              <a:t>Social media, entangled conflict memories, and peacebuilding in post-violence societies </a:t>
            </a:r>
            <a:br>
              <a:rPr lang="en-GB" b="1" dirty="0">
                <a:solidFill>
                  <a:schemeClr val="tx1"/>
                </a:solidFill>
              </a:rPr>
            </a:br>
            <a:endParaRPr lang="en-GB" b="1" dirty="0">
              <a:solidFill>
                <a:schemeClr val="tx1"/>
              </a:solidFill>
            </a:endParaRPr>
          </a:p>
        </p:txBody>
      </p:sp>
      <p:sp>
        <p:nvSpPr>
          <p:cNvPr id="3" name="Subtitle 2"/>
          <p:cNvSpPr>
            <a:spLocks noGrp="1"/>
          </p:cNvSpPr>
          <p:nvPr>
            <p:ph type="subTitle" idx="1"/>
          </p:nvPr>
        </p:nvSpPr>
        <p:spPr>
          <a:xfrm>
            <a:off x="521974" y="2366818"/>
            <a:ext cx="8387563" cy="1062182"/>
          </a:xfrm>
        </p:spPr>
        <p:txBody>
          <a:bodyPr>
            <a:noAutofit/>
          </a:bodyPr>
          <a:lstStyle/>
          <a:p>
            <a:r>
              <a:rPr lang="en-GB" sz="2300" b="1" dirty="0">
                <a:solidFill>
                  <a:schemeClr val="tx1"/>
                </a:solidFill>
              </a:rPr>
              <a:t>Paul Reilly</a:t>
            </a:r>
          </a:p>
          <a:p>
            <a:r>
              <a:rPr lang="en-GB" sz="2300" b="1" dirty="0">
                <a:solidFill>
                  <a:schemeClr val="tx1"/>
                </a:solidFill>
              </a:rPr>
              <a:t>University of Glasgow</a:t>
            </a:r>
          </a:p>
          <a:p>
            <a:endParaRPr lang="en-GB" b="1" dirty="0">
              <a:solidFill>
                <a:schemeClr val="tx1"/>
              </a:solidFill>
            </a:endParaRP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7438-D74C-A7D4-3E95-772D5868A7AF}"/>
              </a:ext>
            </a:extLst>
          </p:cNvPr>
          <p:cNvSpPr>
            <a:spLocks noGrp="1"/>
          </p:cNvSpPr>
          <p:nvPr>
            <p:ph type="title"/>
          </p:nvPr>
        </p:nvSpPr>
        <p:spPr>
          <a:xfrm>
            <a:off x="2575339" y="381000"/>
            <a:ext cx="9417878" cy="762000"/>
          </a:xfrm>
        </p:spPr>
        <p:txBody>
          <a:bodyPr>
            <a:normAutofit fontScale="90000"/>
          </a:bodyPr>
          <a:lstStyle/>
          <a:p>
            <a:r>
              <a:rPr lang="en-US" b="1" dirty="0"/>
              <a:t>Agentic turn: game changer for conflict memory?</a:t>
            </a:r>
          </a:p>
        </p:txBody>
      </p:sp>
      <p:sp>
        <p:nvSpPr>
          <p:cNvPr id="3" name="Text Placeholder 2">
            <a:extLst>
              <a:ext uri="{FF2B5EF4-FFF2-40B4-BE49-F238E27FC236}">
                <a16:creationId xmlns:a16="http://schemas.microsoft.com/office/drawing/2014/main" id="{624AA8E2-EA61-52A6-BD2B-D36D1D6E4C42}"/>
              </a:ext>
            </a:extLst>
          </p:cNvPr>
          <p:cNvSpPr>
            <a:spLocks noGrp="1"/>
          </p:cNvSpPr>
          <p:nvPr>
            <p:ph type="body" idx="1"/>
          </p:nvPr>
        </p:nvSpPr>
        <p:spPr>
          <a:xfrm>
            <a:off x="208906" y="2031301"/>
            <a:ext cx="9014607" cy="3733800"/>
          </a:xfrm>
        </p:spPr>
        <p:txBody>
          <a:bodyPr>
            <a:normAutofit fontScale="92500" lnSpcReduction="20000"/>
          </a:bodyPr>
          <a:lstStyle/>
          <a:p>
            <a:r>
              <a:rPr lang="en-GB" altLang="en-US"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Memory rendered myopic as scope constrained by neoliberalism (Pilkington, 2024)</a:t>
            </a:r>
          </a:p>
          <a:p>
            <a:r>
              <a:rPr lang="en-GB" altLang="en-US"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Gen AI images and hallucinations “fatal for memory’s trust, provenance and future” (Hoskins, 2026:1)</a:t>
            </a:r>
          </a:p>
          <a:p>
            <a:r>
              <a:rPr lang="en-GB" altLang="en-US"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Memory materials (e.g. commentary, images, videos) created by GenAI even more problematic than the historical photographs shared on Instagram? Not even half-truths?</a:t>
            </a:r>
            <a:endParaRPr lang="en-US" dirty="0"/>
          </a:p>
        </p:txBody>
      </p:sp>
      <p:pic>
        <p:nvPicPr>
          <p:cNvPr id="4" name="Picture 3" descr="AI fakes have flooded social media with disinformation on the US-Israel war  on Iran. One video claiming to show an Iranian missile hitting a US fighter  jet was actually from a video game., 📺 Learn how ...">
            <a:extLst>
              <a:ext uri="{FF2B5EF4-FFF2-40B4-BE49-F238E27FC236}">
                <a16:creationId xmlns:a16="http://schemas.microsoft.com/office/drawing/2014/main" id="{341BC3A9-59ED-0EA4-3747-8ABD266D82CD}"/>
              </a:ext>
            </a:extLst>
          </p:cNvPr>
          <p:cNvPicPr>
            <a:picLocks noChangeAspect="1"/>
          </p:cNvPicPr>
          <p:nvPr/>
        </p:nvPicPr>
        <p:blipFill>
          <a:blip r:embed="rId2"/>
          <a:stretch>
            <a:fillRect/>
          </a:stretch>
        </p:blipFill>
        <p:spPr>
          <a:xfrm>
            <a:off x="9329530" y="1769425"/>
            <a:ext cx="2385944" cy="4257553"/>
          </a:xfrm>
          <a:prstGeom prst="rect">
            <a:avLst/>
          </a:prstGeom>
        </p:spPr>
      </p:pic>
      <p:sp>
        <p:nvSpPr>
          <p:cNvPr id="5" name="TextBox 4">
            <a:extLst>
              <a:ext uri="{FF2B5EF4-FFF2-40B4-BE49-F238E27FC236}">
                <a16:creationId xmlns:a16="http://schemas.microsoft.com/office/drawing/2014/main" id="{09DD786F-DA12-020C-B855-ABD0EE1A982D}"/>
              </a:ext>
            </a:extLst>
          </p:cNvPr>
          <p:cNvSpPr txBox="1"/>
          <p:nvPr/>
        </p:nvSpPr>
        <p:spPr>
          <a:xfrm>
            <a:off x="8326134" y="6238201"/>
            <a:ext cx="3865866" cy="369332"/>
          </a:xfrm>
          <a:prstGeom prst="rect">
            <a:avLst/>
          </a:prstGeom>
          <a:noFill/>
        </p:spPr>
        <p:txBody>
          <a:bodyPr wrap="none" rtlCol="0">
            <a:spAutoFit/>
          </a:bodyPr>
          <a:lstStyle/>
          <a:p>
            <a:r>
              <a:rPr lang="en-US" dirty="0">
                <a:hlinkClick r:id="rId3"/>
              </a:rPr>
              <a:t>BBC coverage of US-Israel war with iran</a:t>
            </a:r>
            <a:endParaRPr lang="en-US" dirty="0"/>
          </a:p>
        </p:txBody>
      </p:sp>
    </p:spTree>
    <p:extLst>
      <p:ext uri="{BB962C8B-B14F-4D97-AF65-F5344CB8AC3E}">
        <p14:creationId xmlns:p14="http://schemas.microsoft.com/office/powerpoint/2010/main" val="321826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5B607EF3-60F3-5E47-8CA0-691FD7E6EA28}"/>
              </a:ext>
            </a:extLst>
          </p:cNvPr>
          <p:cNvSpPr txBox="1">
            <a:spLocks noGrp="1"/>
          </p:cNvSpPr>
          <p:nvPr>
            <p:ph type="title"/>
          </p:nvPr>
        </p:nvSpPr>
        <p:spPr>
          <a:xfrm>
            <a:off x="2745884" y="615347"/>
            <a:ext cx="8778875" cy="765175"/>
          </a:xfrm>
        </p:spPr>
        <p:txBody>
          <a:bodyPr>
            <a:normAutofit/>
          </a:bodyPr>
          <a:lstStyle/>
          <a:p>
            <a:pPr>
              <a:spcBef>
                <a:spcPct val="0"/>
              </a:spcBef>
              <a:spcAft>
                <a:spcPct val="0"/>
              </a:spcAft>
              <a:buFontTx/>
              <a:buNone/>
            </a:pPr>
            <a:r>
              <a:rPr lang="en-US" altLang="en-US" sz="4200" b="1" dirty="0">
                <a:latin typeface="Arial" panose="020B0604020202020204" pitchFamily="34" charset="0"/>
                <a:ea typeface="ＭＳ Ｐゴシック" panose="020B0600070205080204" pitchFamily="34" charset="-128"/>
                <a:cs typeface="ＭＳ Ｐゴシック" panose="020B0600070205080204" pitchFamily="34" charset="-128"/>
                <a:sym typeface="Arial" panose="020B0604020202020204" pitchFamily="34" charset="0"/>
              </a:rPr>
              <a:t>Concluding remarks</a:t>
            </a:r>
          </a:p>
        </p:txBody>
      </p:sp>
      <p:sp>
        <p:nvSpPr>
          <p:cNvPr id="34818" name="Text Placeholder 1">
            <a:extLst>
              <a:ext uri="{FF2B5EF4-FFF2-40B4-BE49-F238E27FC236}">
                <a16:creationId xmlns:a16="http://schemas.microsoft.com/office/drawing/2014/main" id="{FAC2C0AD-27C6-FD4A-9136-C4549CA8DD9C}"/>
              </a:ext>
            </a:extLst>
          </p:cNvPr>
          <p:cNvSpPr txBox="1">
            <a:spLocks noGrp="1"/>
          </p:cNvSpPr>
          <p:nvPr>
            <p:ph type="body" idx="1"/>
          </p:nvPr>
        </p:nvSpPr>
        <p:spPr>
          <a:xfrm>
            <a:off x="247789" y="1587432"/>
            <a:ext cx="8233602" cy="5369960"/>
          </a:xfrm>
        </p:spPr>
        <p:txBody>
          <a:bodyPr>
            <a:normAutofit fontScale="92500" lnSpcReduction="10000"/>
          </a:bodyPr>
          <a:lstStyle/>
          <a:p>
            <a:r>
              <a:rPr lang="en-GB" sz="2800" dirty="0">
                <a:solidFill>
                  <a:srgbClr val="002060"/>
                </a:solidFill>
              </a:rPr>
              <a:t>Online conflict memory materials do not promote higher quality peace- audiences remain divided along partisan lines with few reappraisals of the past</a:t>
            </a:r>
          </a:p>
          <a:p>
            <a:r>
              <a:rPr lang="en-GB" sz="2800" dirty="0">
                <a:solidFill>
                  <a:srgbClr val="002060"/>
                </a:solidFill>
              </a:rPr>
              <a:t>Contemporary informational infrastructures (e.g. GenAI) constrain what is collectively and individually remembered, promoting falsehoods e.g. hallucinations that make it harder to foster consensus over what happened during conflict</a:t>
            </a:r>
          </a:p>
          <a:p>
            <a:r>
              <a:rPr lang="en-GB" sz="2800" dirty="0">
                <a:solidFill>
                  <a:srgbClr val="002060"/>
                </a:solidFill>
              </a:rPr>
              <a:t>Platforms not the only conflict memory agents- politicians, media and civil society actors have greater responsibility to leverage past to build peace in the present  (Reilly, </a:t>
            </a:r>
            <a:r>
              <a:rPr lang="en-GB" sz="2800" dirty="0"/>
              <a:t>Salojärvi  &amp; Russell, forthcoming)</a:t>
            </a:r>
            <a:endParaRPr lang="en-GB" sz="2800" dirty="0">
              <a:solidFill>
                <a:srgbClr val="002060"/>
              </a:solidFill>
            </a:endParaRPr>
          </a:p>
          <a:p>
            <a:endParaRPr lang="en-GB" sz="2400" dirty="0">
              <a:solidFill>
                <a:srgbClr val="002060"/>
              </a:solidFill>
            </a:endParaRPr>
          </a:p>
        </p:txBody>
      </p:sp>
      <p:pic>
        <p:nvPicPr>
          <p:cNvPr id="7" name="Picture 6">
            <a:extLst>
              <a:ext uri="{FF2B5EF4-FFF2-40B4-BE49-F238E27FC236}">
                <a16:creationId xmlns:a16="http://schemas.microsoft.com/office/drawing/2014/main" id="{6A6D30E2-3A8D-2F0E-E437-63887F769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8102" y="1488039"/>
            <a:ext cx="3456109" cy="497619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806F19F0-C18B-1E41-8A7F-DC70A6B47412}"/>
              </a:ext>
            </a:extLst>
          </p:cNvPr>
          <p:cNvSpPr txBox="1">
            <a:spLocks noGrp="1"/>
          </p:cNvSpPr>
          <p:nvPr>
            <p:ph type="title"/>
          </p:nvPr>
        </p:nvSpPr>
        <p:spPr>
          <a:xfrm>
            <a:off x="2683098" y="536575"/>
            <a:ext cx="8305800" cy="1143000"/>
          </a:xfrm>
        </p:spPr>
        <p:txBody>
          <a:bodyPr/>
          <a:lstStyle/>
          <a:p>
            <a:pPr eaLnBrk="1" hangingPunct="1">
              <a:spcBef>
                <a:spcPct val="0"/>
              </a:spcBef>
              <a:spcAft>
                <a:spcPct val="0"/>
              </a:spcAft>
              <a:buFontTx/>
              <a:buNone/>
            </a:pPr>
            <a:r>
              <a:rPr lang="en-GB" altLang="en-US" sz="3200" b="1" dirty="0">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References</a:t>
            </a:r>
          </a:p>
        </p:txBody>
      </p:sp>
      <p:sp>
        <p:nvSpPr>
          <p:cNvPr id="36866" name="Rectangle 3">
            <a:extLst>
              <a:ext uri="{FF2B5EF4-FFF2-40B4-BE49-F238E27FC236}">
                <a16:creationId xmlns:a16="http://schemas.microsoft.com/office/drawing/2014/main" id="{1A7B710F-D5F8-DB40-AE14-050980817334}"/>
              </a:ext>
            </a:extLst>
          </p:cNvPr>
          <p:cNvSpPr txBox="1">
            <a:spLocks noGrp="1"/>
          </p:cNvSpPr>
          <p:nvPr>
            <p:ph idx="1"/>
          </p:nvPr>
        </p:nvSpPr>
        <p:spPr>
          <a:xfrm>
            <a:off x="1147762" y="1862138"/>
            <a:ext cx="9520238" cy="4676775"/>
          </a:xfrm>
        </p:spPr>
        <p:txBody>
          <a:bodyPr>
            <a:normAutofit fontScale="77500" lnSpcReduction="20000"/>
          </a:bodyPr>
          <a:lstStyle/>
          <a:p>
            <a:r>
              <a:rPr lang="en-GB" sz="1300" dirty="0">
                <a:solidFill>
                  <a:srgbClr val="002060"/>
                </a:solidFill>
              </a:rPr>
              <a:t>Commane, G. &amp; Potton, R. (2019) Instagram and Auschwitz: a critical assessment of the impact social media has on Holocaust representation, </a:t>
            </a:r>
            <a:r>
              <a:rPr lang="en-GB" sz="1300" i="1" dirty="0">
                <a:solidFill>
                  <a:srgbClr val="002060"/>
                </a:solidFill>
              </a:rPr>
              <a:t>Holocaust Studies</a:t>
            </a:r>
            <a:r>
              <a:rPr lang="en-GB" sz="1300" dirty="0">
                <a:solidFill>
                  <a:srgbClr val="002060"/>
                </a:solidFill>
              </a:rPr>
              <a:t>, 25(1-2): 158-181</a:t>
            </a:r>
          </a:p>
          <a:p>
            <a:r>
              <a:rPr lang="en-GB" sz="1300" dirty="0">
                <a:solidFill>
                  <a:srgbClr val="002060"/>
                </a:solidFill>
              </a:rPr>
              <a:t>Halbwachs, M. (1992). On collective memory (L. A. Coser, Ed. &amp; Trans.). University of Chicago Press.</a:t>
            </a:r>
          </a:p>
          <a:p>
            <a:r>
              <a:rPr lang="en-GB" sz="1300" dirty="0">
                <a:solidFill>
                  <a:srgbClr val="002060"/>
                </a:solidFill>
              </a:rPr>
              <a:t>Hoskins A. (2026). AI &amp; collective memory. Current opinion in psychology, 67, 102156. https://doi.org/10.1016/j.copsyc.2025.102156</a:t>
            </a:r>
          </a:p>
          <a:p>
            <a:r>
              <a:rPr lang="en-GB" sz="1300" dirty="0">
                <a:solidFill>
                  <a:srgbClr val="002060"/>
                </a:solidFill>
              </a:rPr>
              <a:t> Hoskins, A. (2016) Memory of the multitude: the end of collective memory, In: Hoskins, A. (ed.) </a:t>
            </a:r>
            <a:r>
              <a:rPr lang="en-GB" sz="1300" i="1" dirty="0">
                <a:solidFill>
                  <a:srgbClr val="002060"/>
                </a:solidFill>
              </a:rPr>
              <a:t>Digital Memory Studies: Media Pasts in Transition</a:t>
            </a:r>
            <a:r>
              <a:rPr lang="en-GB" sz="1300" dirty="0">
                <a:solidFill>
                  <a:srgbClr val="002060"/>
                </a:solidFill>
              </a:rPr>
              <a:t>. Routledge: New York, NY: 85-109.</a:t>
            </a:r>
          </a:p>
          <a:p>
            <a:r>
              <a:rPr lang="en-GB" sz="1300" dirty="0">
                <a:solidFill>
                  <a:srgbClr val="002060"/>
                </a:solidFill>
              </a:rPr>
              <a:t>Kuhn, A. (2000). A journey through memory. In S. Radstone (Ed), Memory and methodology (pp. 179–196). Berg.</a:t>
            </a:r>
          </a:p>
          <a:p>
            <a:r>
              <a:rPr lang="en-GB" sz="1300" dirty="0">
                <a:solidFill>
                  <a:srgbClr val="002060"/>
                </a:solidFill>
              </a:rPr>
              <a:t>Mannergren, J., Björkdahl, A., Buckley-Zistel, S., Kappler, S., &amp; Williams, T. (2024). Peace and the Politics of Memory. Manchester: Manchester University Press. https://doi.org/10.7765/9781526178329</a:t>
            </a:r>
          </a:p>
          <a:p>
            <a:r>
              <a:rPr lang="en-GB" sz="1300" dirty="0">
                <a:solidFill>
                  <a:srgbClr val="002060"/>
                </a:solidFill>
              </a:rPr>
              <a:t>Lohmeier, C., &amp; Pentzold, C. (2025). Unsettling Memories: Practice, Platforms, and Possibilities. Closing Reflections on the Communicating Memory Matters Collection. Memory, Mind &amp; Media, 4, e27. doi:10.1017/mem.2025.10023</a:t>
            </a:r>
          </a:p>
          <a:p>
            <a:r>
              <a:rPr lang="en-GB" sz="1300" dirty="0">
                <a:solidFill>
                  <a:srgbClr val="002060"/>
                </a:solidFill>
              </a:rPr>
              <a:t>Lundqvist, M. (in press). ‘Meme-orializing’ civil war: audiences’ readings of internet memes about ‘The Troubles’ in Northern Ireland. In Reilly, P., Salojärvi, V., &amp; Russell, C. (Eds). Conflict Memory and Media: Multidisciplinary perspectives (Contracted with Palgrave Macmillan).</a:t>
            </a:r>
          </a:p>
          <a:p>
            <a:r>
              <a:rPr lang="en-GB" sz="1300" dirty="0">
                <a:solidFill>
                  <a:srgbClr val="002060"/>
                </a:solidFill>
              </a:rPr>
              <a:t>Merrin, W &amp; Hoskins, A. (2024) Sharded Media: Trump’s rage against the mainstream. Palgrave Pivot.</a:t>
            </a:r>
          </a:p>
          <a:p>
            <a:r>
              <a:rPr lang="en-GB" sz="1300" dirty="0">
                <a:solidFill>
                  <a:srgbClr val="002060"/>
                </a:solidFill>
              </a:rPr>
              <a:t>Ollick, J.K. (2008) ‘Collective memory’: A memoir and prospect, </a:t>
            </a:r>
            <a:r>
              <a:rPr lang="en-GB" sz="1300" i="1" dirty="0">
                <a:solidFill>
                  <a:srgbClr val="002060"/>
                </a:solidFill>
              </a:rPr>
              <a:t>Memory Studies</a:t>
            </a:r>
            <a:r>
              <a:rPr lang="en-GB" sz="1300" dirty="0">
                <a:solidFill>
                  <a:srgbClr val="002060"/>
                </a:solidFill>
              </a:rPr>
              <a:t>, 1(1):23-29.</a:t>
            </a:r>
          </a:p>
          <a:p>
            <a:r>
              <a:rPr lang="en-GB" sz="1300" dirty="0">
                <a:solidFill>
                  <a:srgbClr val="002060"/>
                </a:solidFill>
              </a:rPr>
              <a:t>Ollick, J.K. (1999) Collective Memory: The Two Cultures, </a:t>
            </a:r>
            <a:r>
              <a:rPr lang="en-GB" sz="1300" i="1" dirty="0">
                <a:solidFill>
                  <a:srgbClr val="002060"/>
                </a:solidFill>
              </a:rPr>
              <a:t>Sociological Theory</a:t>
            </a:r>
            <a:r>
              <a:rPr lang="en-GB" sz="1300" dirty="0">
                <a:solidFill>
                  <a:srgbClr val="002060"/>
                </a:solidFill>
              </a:rPr>
              <a:t>, 17(3): 333- 348.</a:t>
            </a:r>
          </a:p>
          <a:p>
            <a:r>
              <a:rPr lang="en-GB" sz="1300" dirty="0">
                <a:solidFill>
                  <a:srgbClr val="002060"/>
                </a:solidFill>
              </a:rPr>
              <a:t>Pilkington, D. (2024). Myopic memory: Capitalism’s new continuity in the age of AI. Memory, Mind &amp; Media, 3, e24. doi:10.1017/mem.2024.21</a:t>
            </a:r>
          </a:p>
          <a:p>
            <a:r>
              <a:rPr lang="en-GB" sz="1300" dirty="0">
                <a:solidFill>
                  <a:srgbClr val="002060"/>
                </a:solidFill>
              </a:rPr>
              <a:t>Reilly, P. (2025). Random access memories or clichéd representations? Exploring historical photographs of the troubles on Instagram. Information, Communication &amp; Society, 28(10), 1704–1720. https://doi.org/10.1080/1369118X.2024.2332605</a:t>
            </a:r>
          </a:p>
          <a:p>
            <a:r>
              <a:rPr lang="en-GB" sz="1300" dirty="0">
                <a:solidFill>
                  <a:srgbClr val="002060"/>
                </a:solidFill>
              </a:rPr>
              <a:t>Ritchin, F. (2013) </a:t>
            </a:r>
            <a:r>
              <a:rPr lang="en-GB" sz="1300" i="1" dirty="0">
                <a:solidFill>
                  <a:srgbClr val="002060"/>
                </a:solidFill>
              </a:rPr>
              <a:t>Bending the Frame: Photojournalism, Documentary and the Citizen</a:t>
            </a:r>
            <a:r>
              <a:rPr lang="en-GB" sz="1300" dirty="0">
                <a:solidFill>
                  <a:srgbClr val="002060"/>
                </a:solidFill>
              </a:rPr>
              <a:t>, New York: Aperture.</a:t>
            </a:r>
          </a:p>
          <a:p>
            <a:r>
              <a:rPr lang="en-GB" sz="1300" dirty="0">
                <a:solidFill>
                  <a:srgbClr val="002060"/>
                </a:solidFill>
              </a:rPr>
              <a:t>Sontag, S. (1977) </a:t>
            </a:r>
            <a:r>
              <a:rPr lang="en-GB" sz="1300" i="1" dirty="0">
                <a:solidFill>
                  <a:srgbClr val="002060"/>
                </a:solidFill>
              </a:rPr>
              <a:t>On Photography</a:t>
            </a:r>
            <a:r>
              <a:rPr lang="en-GB" sz="1300" dirty="0">
                <a:solidFill>
                  <a:srgbClr val="002060"/>
                </a:solidFill>
              </a:rPr>
              <a:t>, London: Penguin.</a:t>
            </a:r>
          </a:p>
          <a:p>
            <a:pPr indent="0">
              <a:buNone/>
            </a:pPr>
            <a:r>
              <a:rPr lang="en-GB" sz="1200" dirty="0">
                <a:solidFill>
                  <a:srgbClr val="00B0F0"/>
                </a:solidFill>
              </a:rPr>
              <a:t> </a:t>
            </a:r>
          </a:p>
          <a:p>
            <a:pPr indent="0">
              <a:spcBef>
                <a:spcPts val="963"/>
              </a:spcBef>
              <a:spcAft>
                <a:spcPct val="0"/>
              </a:spcAft>
              <a:buSzTx/>
              <a:buNone/>
            </a:pPr>
            <a:endParaRPr lang="en-US" altLang="en-US" sz="2400" dirty="0">
              <a:solidFill>
                <a:srgbClr val="00B0F0"/>
              </a:solidFill>
              <a:latin typeface="Arial" panose="020B0604020202020204" pitchFamily="34" charset="0"/>
              <a:cs typeface="Arial" panose="020B0604020202020204" pitchFamily="34" charset="0"/>
              <a:sym typeface="Arial" panose="020B0604020202020204" pitchFamily="34" charset="0"/>
            </a:endParaRPr>
          </a:p>
        </p:txBody>
      </p:sp>
      <p:sp>
        <p:nvSpPr>
          <p:cNvPr id="36867" name="Slide Number Placeholder 3">
            <a:extLst>
              <a:ext uri="{FF2B5EF4-FFF2-40B4-BE49-F238E27FC236}">
                <a16:creationId xmlns:a16="http://schemas.microsoft.com/office/drawing/2014/main" id="{C7FAB9AF-AFB5-5249-AAE8-E2026315D16A}"/>
              </a:ext>
            </a:extLst>
          </p:cNvPr>
          <p:cNvSpPr>
            <a:spLocks noGrp="1"/>
          </p:cNvSpPr>
          <p:nvPr>
            <p:ph type="sldNum" sz="quarter" idx="13"/>
          </p:nvPr>
        </p:nvSpPr>
        <p:spPr>
          <a:xfrm>
            <a:off x="8077200" y="6356351"/>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FontTx/>
              <a:buNone/>
            </a:pPr>
            <a:fld id="{F532FE9A-5958-9641-B941-7029C8B34E1C}" type="slidenum">
              <a:rPr lang="en-US" altLang="en-US" sz="1200">
                <a:solidFill>
                  <a:srgbClr val="898989"/>
                </a:solidFill>
                <a:ea typeface="ヒラギノ角ゴ Pro W3" panose="020B0300000000000000" pitchFamily="34" charset="-128"/>
              </a:rPr>
              <a:pPr>
                <a:buFontTx/>
                <a:buNone/>
              </a:pPr>
              <a:t>12</a:t>
            </a:fld>
            <a:endParaRPr lang="en-US" altLang="en-US" sz="1200" dirty="0">
              <a:solidFill>
                <a:srgbClr val="898989"/>
              </a:solidFill>
              <a:ea typeface="ヒラギノ角ゴ Pro W3" panose="020B0300000000000000"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#UofGWorldChangers</a:t>
              </a: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@UofGlasgow</a:t>
              </a: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GB" dirty="0">
                <a:solidFill>
                  <a:schemeClr val="bg1"/>
                </a:solidFill>
              </a:rPr>
              <a:t>Thank you- see you next week!</a:t>
            </a: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A0C01185-389E-0E4C-AD4A-429236F098CD}"/>
              </a:ext>
            </a:extLst>
          </p:cNvPr>
          <p:cNvSpPr txBox="1">
            <a:spLocks noGrp="1"/>
          </p:cNvSpPr>
          <p:nvPr>
            <p:ph type="title"/>
          </p:nvPr>
        </p:nvSpPr>
        <p:spPr>
          <a:xfrm>
            <a:off x="2543199" y="428850"/>
            <a:ext cx="8150202" cy="765175"/>
          </a:xfrm>
        </p:spPr>
        <p:txBody>
          <a:bodyPr>
            <a:noAutofit/>
          </a:bodyPr>
          <a:lstStyle/>
          <a:p>
            <a:pPr>
              <a:spcBef>
                <a:spcPct val="0"/>
              </a:spcBef>
              <a:spcAft>
                <a:spcPct val="0"/>
              </a:spcAft>
              <a:buFontTx/>
              <a:buNone/>
            </a:pPr>
            <a:r>
              <a:rPr lang="en-GB" altLang="en-US" sz="3200" b="1" dirty="0">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Iconic photographs play key role in how communities remember conflict</a:t>
            </a:r>
            <a:endParaRPr lang="en-US" altLang="en-US" sz="3200" b="1" dirty="0">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endParaRPr>
          </a:p>
        </p:txBody>
      </p:sp>
      <p:sp>
        <p:nvSpPr>
          <p:cNvPr id="17410" name="Content Placeholder 2">
            <a:extLst>
              <a:ext uri="{FF2B5EF4-FFF2-40B4-BE49-F238E27FC236}">
                <a16:creationId xmlns:a16="http://schemas.microsoft.com/office/drawing/2014/main" id="{68F90CD3-BB5C-6C43-AD3A-BDFF6D72AC58}"/>
              </a:ext>
            </a:extLst>
          </p:cNvPr>
          <p:cNvSpPr txBox="1">
            <a:spLocks noGrp="1"/>
          </p:cNvSpPr>
          <p:nvPr>
            <p:ph idx="1"/>
          </p:nvPr>
        </p:nvSpPr>
        <p:spPr>
          <a:xfrm>
            <a:off x="381000" y="2014033"/>
            <a:ext cx="5142837" cy="4318000"/>
          </a:xfrm>
        </p:spPr>
        <p:txBody>
          <a:bodyPr>
            <a:normAutofit fontScale="32500" lnSpcReduction="20000"/>
          </a:bodyPr>
          <a:lstStyle/>
          <a:p>
            <a:pPr>
              <a:spcBef>
                <a:spcPts val="963"/>
              </a:spcBef>
              <a:spcAft>
                <a:spcPct val="0"/>
              </a:spcAft>
              <a:buSzTx/>
              <a:buFontTx/>
              <a:buChar char="•"/>
            </a:pPr>
            <a:r>
              <a:rPr lang="en-GB" altLang="en-US" sz="60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 Photographs lose their emotional charge over time, with the exception of images of WW2 Nazi concentration camps (Sontag, 1977). </a:t>
            </a:r>
          </a:p>
          <a:p>
            <a:pPr>
              <a:spcBef>
                <a:spcPts val="963"/>
              </a:spcBef>
              <a:spcAft>
                <a:spcPct val="0"/>
              </a:spcAft>
              <a:buSzTx/>
              <a:buFontTx/>
              <a:buChar char="•"/>
            </a:pPr>
            <a:r>
              <a:rPr lang="en-GB" altLang="en-US" sz="60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 Images capable of both telling the ‘truth’ and ‘lying’, as demonstrated by staged early war photography (Ritchin, 2013).  </a:t>
            </a:r>
          </a:p>
          <a:p>
            <a:pPr>
              <a:spcBef>
                <a:spcPts val="963"/>
              </a:spcBef>
              <a:spcAft>
                <a:spcPct val="0"/>
              </a:spcAft>
              <a:buSzTx/>
              <a:buFontTx/>
              <a:buChar char="•"/>
            </a:pPr>
            <a:r>
              <a:rPr lang="en-GB" altLang="en-US" sz="60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 Photographs help both individuals and communities produce memories -  a “secondary revision” of the past rather than representing it “as it was” (Kuhn, 2000: 186).</a:t>
            </a:r>
          </a:p>
          <a:p>
            <a:pPr>
              <a:spcBef>
                <a:spcPts val="963"/>
              </a:spcBef>
              <a:spcAft>
                <a:spcPct val="0"/>
              </a:spcAft>
              <a:buSzTx/>
              <a:buFontTx/>
              <a:buChar char="•"/>
            </a:pPr>
            <a:endParaRPr lang="en-US" altLang="en-US" sz="235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endParaRPr>
          </a:p>
        </p:txBody>
      </p:sp>
      <p:sp>
        <p:nvSpPr>
          <p:cNvPr id="2" name="TextBox 1">
            <a:extLst>
              <a:ext uri="{FF2B5EF4-FFF2-40B4-BE49-F238E27FC236}">
                <a16:creationId xmlns:a16="http://schemas.microsoft.com/office/drawing/2014/main" id="{C8609D6B-25B4-F6DC-1541-3B88AF429EE0}"/>
              </a:ext>
            </a:extLst>
          </p:cNvPr>
          <p:cNvSpPr txBox="1"/>
          <p:nvPr/>
        </p:nvSpPr>
        <p:spPr>
          <a:xfrm>
            <a:off x="5676900" y="5583310"/>
            <a:ext cx="6553200" cy="646331"/>
          </a:xfrm>
          <a:prstGeom prst="rect">
            <a:avLst/>
          </a:prstGeom>
          <a:noFill/>
        </p:spPr>
        <p:txBody>
          <a:bodyPr wrap="square" rtlCol="0">
            <a:spAutoFit/>
          </a:bodyPr>
          <a:lstStyle/>
          <a:p>
            <a:r>
              <a:rPr lang="en-US" dirty="0"/>
              <a:t>Don McCullin image of Turkish Cypriot woman, Nevcihan Olusum, finding out her husband had been killed in 1964</a:t>
            </a:r>
          </a:p>
        </p:txBody>
      </p:sp>
      <p:pic>
        <p:nvPicPr>
          <p:cNvPr id="3" name="Picture 2">
            <a:extLst>
              <a:ext uri="{FF2B5EF4-FFF2-40B4-BE49-F238E27FC236}">
                <a16:creationId xmlns:a16="http://schemas.microsoft.com/office/drawing/2014/main" id="{34FC8F08-9D8A-BE71-7498-B25740160F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05000"/>
            <a:ext cx="5715000" cy="3429000"/>
          </a:xfrm>
          <a:prstGeom prst="rect">
            <a:avLst/>
          </a:prstGeom>
        </p:spPr>
      </p:pic>
    </p:spTree>
    <p:extLst>
      <p:ext uri="{BB962C8B-B14F-4D97-AF65-F5344CB8AC3E}">
        <p14:creationId xmlns:p14="http://schemas.microsoft.com/office/powerpoint/2010/main" val="129458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A0C01185-389E-0E4C-AD4A-429236F098CD}"/>
              </a:ext>
            </a:extLst>
          </p:cNvPr>
          <p:cNvSpPr txBox="1">
            <a:spLocks noGrp="1"/>
          </p:cNvSpPr>
          <p:nvPr>
            <p:ph type="title"/>
          </p:nvPr>
        </p:nvSpPr>
        <p:spPr>
          <a:xfrm>
            <a:off x="2543198" y="428850"/>
            <a:ext cx="9423515" cy="765175"/>
          </a:xfrm>
        </p:spPr>
        <p:txBody>
          <a:bodyPr>
            <a:normAutofit fontScale="90000"/>
          </a:bodyPr>
          <a:lstStyle/>
          <a:p>
            <a:pPr>
              <a:spcBef>
                <a:spcPct val="0"/>
              </a:spcBef>
              <a:spcAft>
                <a:spcPct val="0"/>
              </a:spcAft>
              <a:buFontTx/>
              <a:buNone/>
            </a:pPr>
            <a:r>
              <a:rPr lang="en-GB" altLang="en-US" sz="4000" b="1" dirty="0">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From collective memory to a fluid, ever-changing memory of the multitude?</a:t>
            </a:r>
            <a:endParaRPr lang="en-US" altLang="en-US" sz="4000" b="1" dirty="0">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endParaRPr>
          </a:p>
        </p:txBody>
      </p:sp>
      <p:sp>
        <p:nvSpPr>
          <p:cNvPr id="17410" name="Content Placeholder 2">
            <a:extLst>
              <a:ext uri="{FF2B5EF4-FFF2-40B4-BE49-F238E27FC236}">
                <a16:creationId xmlns:a16="http://schemas.microsoft.com/office/drawing/2014/main" id="{68F90CD3-BB5C-6C43-AD3A-BDFF6D72AC58}"/>
              </a:ext>
            </a:extLst>
          </p:cNvPr>
          <p:cNvSpPr txBox="1">
            <a:spLocks noGrp="1"/>
          </p:cNvSpPr>
          <p:nvPr>
            <p:ph idx="1"/>
          </p:nvPr>
        </p:nvSpPr>
        <p:spPr>
          <a:xfrm>
            <a:off x="636126" y="1828502"/>
            <a:ext cx="5776912" cy="4318000"/>
          </a:xfrm>
        </p:spPr>
        <p:txBody>
          <a:bodyPr>
            <a:normAutofit fontScale="85000" lnSpcReduction="10000"/>
          </a:bodyPr>
          <a:lstStyle/>
          <a:p>
            <a:pPr>
              <a:spcBef>
                <a:spcPts val="963"/>
              </a:spcBef>
              <a:spcAft>
                <a:spcPct val="0"/>
              </a:spcAft>
              <a:buSzTx/>
              <a:buFontTx/>
              <a:buChar char="•"/>
            </a:pPr>
            <a:r>
              <a:rPr lang="en-GB" altLang="en-US" sz="24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 Halbwachs (1992) defines </a:t>
            </a:r>
            <a:r>
              <a:rPr lang="en-GB" altLang="en-US" sz="235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collective memory broadly as the process whereby groups produce memories of events they have no direct experience of (typically based on mnemonic aids provided by media)</a:t>
            </a:r>
          </a:p>
          <a:p>
            <a:pPr>
              <a:spcBef>
                <a:spcPts val="963"/>
              </a:spcBef>
              <a:spcAft>
                <a:spcPct val="0"/>
              </a:spcAft>
              <a:buSzTx/>
              <a:buFontTx/>
              <a:buChar char="•"/>
            </a:pPr>
            <a:r>
              <a:rPr lang="en-GB" altLang="en-US" sz="235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Olick (1999: 338) introduces concept of ‘collected memories’ to capture how social frameworks shape what individuals remember, but “ultimately it is only the individuals who do the remembering”.</a:t>
            </a:r>
          </a:p>
          <a:p>
            <a:pPr>
              <a:spcBef>
                <a:spcPts val="963"/>
              </a:spcBef>
              <a:spcAft>
                <a:spcPct val="0"/>
              </a:spcAft>
              <a:buSzTx/>
              <a:buFontTx/>
              <a:buChar char="•"/>
            </a:pPr>
            <a:r>
              <a:rPr lang="en-GB" altLang="en-US" sz="235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Connective turn challenges CM (if it ever existed) with a scatted, searchable and digitally mediated ‘memory of the multitude’ (Hoskins, 2017; 2026)</a:t>
            </a:r>
          </a:p>
        </p:txBody>
      </p:sp>
      <p:pic>
        <p:nvPicPr>
          <p:cNvPr id="3" name="Picture 2">
            <a:extLst>
              <a:ext uri="{FF2B5EF4-FFF2-40B4-BE49-F238E27FC236}">
                <a16:creationId xmlns:a16="http://schemas.microsoft.com/office/drawing/2014/main" id="{9E556EA0-A6C1-C844-B4ED-60362DBAC4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92438" y="1828502"/>
            <a:ext cx="4492822" cy="3360303"/>
          </a:xfrm>
          <a:prstGeom prst="rect">
            <a:avLst/>
          </a:prstGeom>
        </p:spPr>
      </p:pic>
      <p:sp>
        <p:nvSpPr>
          <p:cNvPr id="4" name="TextBox 3">
            <a:extLst>
              <a:ext uri="{FF2B5EF4-FFF2-40B4-BE49-F238E27FC236}">
                <a16:creationId xmlns:a16="http://schemas.microsoft.com/office/drawing/2014/main" id="{1049E9AF-D539-824C-BD65-41479B095794}"/>
              </a:ext>
            </a:extLst>
          </p:cNvPr>
          <p:cNvSpPr txBox="1"/>
          <p:nvPr/>
        </p:nvSpPr>
        <p:spPr>
          <a:xfrm>
            <a:off x="8106799" y="5504668"/>
            <a:ext cx="1677062" cy="307777"/>
          </a:xfrm>
          <a:prstGeom prst="rect">
            <a:avLst/>
          </a:prstGeom>
          <a:noFill/>
        </p:spPr>
        <p:txBody>
          <a:bodyPr wrap="none" rtlCol="0">
            <a:spAutoFit/>
          </a:bodyPr>
          <a:lstStyle/>
          <a:p>
            <a:r>
              <a:rPr lang="en-US" dirty="0">
                <a:hlinkClick r:id="rId3"/>
              </a:rPr>
              <a:t>Holocaust Memory</a:t>
            </a:r>
            <a:endParaRPr lang="en-US" dirty="0"/>
          </a:p>
        </p:txBody>
      </p:sp>
    </p:spTree>
    <p:extLst>
      <p:ext uri="{BB962C8B-B14F-4D97-AF65-F5344CB8AC3E}">
        <p14:creationId xmlns:p14="http://schemas.microsoft.com/office/powerpoint/2010/main" val="3786386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13024-091D-62CB-A014-EC84F1EEE46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5E251B-206C-6E67-8896-D3B490AF2A30}"/>
              </a:ext>
            </a:extLst>
          </p:cNvPr>
          <p:cNvSpPr>
            <a:spLocks noGrp="1"/>
          </p:cNvSpPr>
          <p:nvPr>
            <p:ph sz="half" idx="1"/>
          </p:nvPr>
        </p:nvSpPr>
        <p:spPr>
          <a:xfrm>
            <a:off x="838200" y="1608667"/>
            <a:ext cx="5181600" cy="4568296"/>
          </a:xfrm>
        </p:spPr>
        <p:txBody>
          <a:bodyPr>
            <a:normAutofit/>
          </a:bodyPr>
          <a:lstStyle/>
          <a:p>
            <a:pPr indent="0">
              <a:buNone/>
            </a:pPr>
            <a:endParaRPr lang="en-GB" altLang="en-US" sz="2000" dirty="0"/>
          </a:p>
          <a:p>
            <a:pPr>
              <a:buFont typeface="Arial" panose="020B0604020202020204" pitchFamily="34" charset="0"/>
              <a:buChar char="•"/>
            </a:pPr>
            <a:r>
              <a:rPr lang="en-GB" sz="2000" dirty="0"/>
              <a:t>Communicative remembering as ongoing process whereby memories are constructed and shared (both in-person and via participatory media practices)</a:t>
            </a:r>
          </a:p>
          <a:p>
            <a:pPr>
              <a:buFont typeface="Arial" panose="020B0604020202020204" pitchFamily="34" charset="0"/>
              <a:buChar char="•"/>
            </a:pPr>
            <a:r>
              <a:rPr lang="en-GB" altLang="en-US" sz="2000" dirty="0"/>
              <a:t>Memories are not innate- they are something memory agents (humans and machines) do and enact (Lohmeier &amp; Pentzold, 2025)</a:t>
            </a:r>
            <a:endParaRPr lang="en-GB" sz="2000" dirty="0"/>
          </a:p>
          <a:p>
            <a:pPr>
              <a:buFont typeface="Arial" panose="020B0604020202020204" pitchFamily="34" charset="0"/>
              <a:buChar char="•"/>
            </a:pPr>
            <a:r>
              <a:rPr lang="en-GB" altLang="en-US" sz="2000" dirty="0"/>
              <a:t>Higher quality peace more likely if the memories are entangled and their politics are inclusive, pluralistic, and promote dignity for all victims (Mannergren et al, 2024).</a:t>
            </a:r>
          </a:p>
          <a:p>
            <a:pPr indent="0">
              <a:buNone/>
            </a:pPr>
            <a:endParaRPr lang="en-GB" altLang="en-US" sz="2000" dirty="0"/>
          </a:p>
          <a:p>
            <a:pPr>
              <a:buFont typeface="Arial" panose="020B0604020202020204" pitchFamily="34" charset="0"/>
              <a:buChar char="•"/>
            </a:pPr>
            <a:endParaRPr lang="en-GB" altLang="en-US" sz="2000" dirty="0"/>
          </a:p>
        </p:txBody>
      </p:sp>
      <p:pic>
        <p:nvPicPr>
          <p:cNvPr id="4" name="Picture 3" descr="I fled war-torn Cyprus 50 years ago to make billions in UK – I remember  bombs falling &amp; families raped as Turkey invaded |">
            <a:extLst>
              <a:ext uri="{FF2B5EF4-FFF2-40B4-BE49-F238E27FC236}">
                <a16:creationId xmlns:a16="http://schemas.microsoft.com/office/drawing/2014/main" id="{8CEC3705-04BD-360A-6D14-CF94FB7D4782}"/>
              </a:ext>
            </a:extLst>
          </p:cNvPr>
          <p:cNvPicPr>
            <a:picLocks noChangeAspect="1"/>
          </p:cNvPicPr>
          <p:nvPr/>
        </p:nvPicPr>
        <p:blipFill>
          <a:blip r:embed="rId2"/>
          <a:stretch>
            <a:fillRect/>
          </a:stretch>
        </p:blipFill>
        <p:spPr>
          <a:xfrm>
            <a:off x="8083240" y="1422400"/>
            <a:ext cx="2843764" cy="4568296"/>
          </a:xfrm>
          <a:prstGeom prst="rect">
            <a:avLst/>
          </a:prstGeom>
          <a:noFill/>
        </p:spPr>
      </p:pic>
      <p:sp>
        <p:nvSpPr>
          <p:cNvPr id="2" name="Title 1">
            <a:extLst>
              <a:ext uri="{FF2B5EF4-FFF2-40B4-BE49-F238E27FC236}">
                <a16:creationId xmlns:a16="http://schemas.microsoft.com/office/drawing/2014/main" id="{6CCE5132-6602-0756-4CE9-AA0EF0FB1F86}"/>
              </a:ext>
            </a:extLst>
          </p:cNvPr>
          <p:cNvSpPr>
            <a:spLocks noGrp="1"/>
          </p:cNvSpPr>
          <p:nvPr>
            <p:ph type="title"/>
          </p:nvPr>
        </p:nvSpPr>
        <p:spPr>
          <a:xfrm>
            <a:off x="2549236" y="533614"/>
            <a:ext cx="9210963" cy="888786"/>
          </a:xfrm>
        </p:spPr>
        <p:txBody>
          <a:bodyPr anchor="t">
            <a:normAutofit/>
          </a:bodyPr>
          <a:lstStyle/>
          <a:p>
            <a:r>
              <a:rPr lang="en-US" b="1" dirty="0"/>
              <a:t>How conflicts are remembered influences the quality of peace</a:t>
            </a:r>
          </a:p>
        </p:txBody>
      </p:sp>
      <p:sp>
        <p:nvSpPr>
          <p:cNvPr id="5" name="TextBox 4">
            <a:extLst>
              <a:ext uri="{FF2B5EF4-FFF2-40B4-BE49-F238E27FC236}">
                <a16:creationId xmlns:a16="http://schemas.microsoft.com/office/drawing/2014/main" id="{3AEEF5FE-65D4-3364-01D1-6201819C9B13}"/>
              </a:ext>
            </a:extLst>
          </p:cNvPr>
          <p:cNvSpPr txBox="1"/>
          <p:nvPr/>
        </p:nvSpPr>
        <p:spPr>
          <a:xfrm>
            <a:off x="7010400" y="6151909"/>
            <a:ext cx="5181600" cy="646331"/>
          </a:xfrm>
          <a:prstGeom prst="rect">
            <a:avLst/>
          </a:prstGeom>
          <a:noFill/>
        </p:spPr>
        <p:txBody>
          <a:bodyPr wrap="square" rtlCol="0">
            <a:spAutoFit/>
          </a:bodyPr>
          <a:lstStyle/>
          <a:p>
            <a:r>
              <a:rPr lang="en-US" dirty="0">
                <a:hlinkClick r:id="rId3"/>
              </a:rPr>
              <a:t>The Sun commemorates 50 years since Turkish invasion of Cyprus</a:t>
            </a:r>
            <a:endParaRPr lang="en-US" dirty="0"/>
          </a:p>
        </p:txBody>
      </p:sp>
    </p:spTree>
    <p:extLst>
      <p:ext uri="{BB962C8B-B14F-4D97-AF65-F5344CB8AC3E}">
        <p14:creationId xmlns:p14="http://schemas.microsoft.com/office/powerpoint/2010/main" val="222100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CA617-7FB0-860E-EDA7-D04366323D46}"/>
              </a:ext>
            </a:extLst>
          </p:cNvPr>
          <p:cNvSpPr>
            <a:spLocks noGrp="1"/>
          </p:cNvSpPr>
          <p:nvPr>
            <p:ph type="title"/>
          </p:nvPr>
        </p:nvSpPr>
        <p:spPr>
          <a:xfrm>
            <a:off x="2628898" y="368300"/>
            <a:ext cx="9788389" cy="762000"/>
          </a:xfrm>
        </p:spPr>
        <p:txBody>
          <a:bodyPr>
            <a:noAutofit/>
          </a:bodyPr>
          <a:lstStyle/>
          <a:p>
            <a:r>
              <a:rPr lang="en-GB" altLang="en-US" sz="3600" b="1"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Insta also facilitates Holocaust remembrance among younger audiences</a:t>
            </a:r>
            <a:endParaRPr lang="en-US" sz="3600" b="1" dirty="0"/>
          </a:p>
        </p:txBody>
      </p:sp>
      <p:sp>
        <p:nvSpPr>
          <p:cNvPr id="3" name="Text Placeholder 2">
            <a:extLst>
              <a:ext uri="{FF2B5EF4-FFF2-40B4-BE49-F238E27FC236}">
                <a16:creationId xmlns:a16="http://schemas.microsoft.com/office/drawing/2014/main" id="{1E1B109E-5E5A-CD57-00F2-3594809E36CA}"/>
              </a:ext>
            </a:extLst>
          </p:cNvPr>
          <p:cNvSpPr>
            <a:spLocks noGrp="1"/>
          </p:cNvSpPr>
          <p:nvPr>
            <p:ph type="body" idx="1"/>
          </p:nvPr>
        </p:nvSpPr>
        <p:spPr>
          <a:xfrm>
            <a:off x="110067" y="1714500"/>
            <a:ext cx="7255933" cy="4864100"/>
          </a:xfrm>
        </p:spPr>
        <p:txBody>
          <a:bodyPr>
            <a:normAutofit/>
          </a:bodyPr>
          <a:lstStyle/>
          <a:p>
            <a:pPr>
              <a:buFont typeface="Arial" panose="020B0604020202020204" pitchFamily="34" charset="0"/>
              <a:buChar char="•"/>
            </a:pPr>
            <a:r>
              <a:rPr lang="en-US" sz="2400" dirty="0"/>
              <a:t>“The inconsistencies and varieties of representations uploaded to Instagram using #Auschwitz sustain and continuously generate discussions about sites of trauma”  </a:t>
            </a:r>
            <a:r>
              <a:rPr lang="en-GB" altLang="en-US" sz="24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rPr>
              <a:t>(Commane and Potton, 2019:178)</a:t>
            </a:r>
          </a:p>
          <a:p>
            <a:pPr>
              <a:buFont typeface="Arial" panose="020B0604020202020204" pitchFamily="34" charset="0"/>
              <a:buChar char="•"/>
            </a:pPr>
            <a:r>
              <a:rPr lang="en-GB" sz="2400" dirty="0"/>
              <a:t>“Tension between the conflict memory discourses endorsed by institutions and media practices of young people who experience these events through their social media feeds […] this does not necessarily mean that the key message of ‘never again’ is being lost on audiences” (Reilly, Salojärvi &amp; Russell, forthcoming, p.9)    </a:t>
            </a:r>
          </a:p>
          <a:p>
            <a:pPr indent="0">
              <a:buNone/>
            </a:pPr>
            <a:endParaRPr lang="en-GB" altLang="en-US" sz="2400" dirty="0">
              <a:solidFill>
                <a:srgbClr val="002060"/>
              </a:solidFill>
              <a:latin typeface="Arial" panose="020B0604020202020204" pitchFamily="34" charset="0"/>
              <a:ea typeface="ヒラギノ角ゴ Pro W3" panose="020B0300000000000000" pitchFamily="34" charset="-128"/>
              <a:cs typeface="Arial" panose="020B0604020202020204" pitchFamily="34" charset="0"/>
              <a:sym typeface="Arial" panose="020B0604020202020204" pitchFamily="34" charset="0"/>
            </a:endParaRPr>
          </a:p>
          <a:p>
            <a:endParaRPr lang="en-US" dirty="0"/>
          </a:p>
        </p:txBody>
      </p:sp>
      <p:pic>
        <p:nvPicPr>
          <p:cNvPr id="7" name="Picture 6">
            <a:extLst>
              <a:ext uri="{FF2B5EF4-FFF2-40B4-BE49-F238E27FC236}">
                <a16:creationId xmlns:a16="http://schemas.microsoft.com/office/drawing/2014/main" id="{9682729B-176B-FEAC-6517-F56C636D6D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343" y="1816100"/>
            <a:ext cx="4435711" cy="4241800"/>
          </a:xfrm>
          <a:prstGeom prst="rect">
            <a:avLst/>
          </a:prstGeom>
        </p:spPr>
      </p:pic>
    </p:spTree>
    <p:extLst>
      <p:ext uri="{BB962C8B-B14F-4D97-AF65-F5344CB8AC3E}">
        <p14:creationId xmlns:p14="http://schemas.microsoft.com/office/powerpoint/2010/main" val="4129437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06993-56E3-C8B1-264D-F7C3EB77719A}"/>
              </a:ext>
            </a:extLst>
          </p:cNvPr>
          <p:cNvSpPr>
            <a:spLocks noGrp="1"/>
          </p:cNvSpPr>
          <p:nvPr>
            <p:ph type="title"/>
          </p:nvPr>
        </p:nvSpPr>
        <p:spPr>
          <a:xfrm>
            <a:off x="2456070" y="381000"/>
            <a:ext cx="9401498" cy="762000"/>
          </a:xfrm>
        </p:spPr>
        <p:txBody>
          <a:bodyPr>
            <a:noAutofit/>
          </a:bodyPr>
          <a:lstStyle/>
          <a:p>
            <a:r>
              <a:rPr lang="en-US" sz="3600" b="1" dirty="0"/>
              <a:t>Instagram and partisan conflict memories in ‘post-conflict’ NI (Reilly, 2025)</a:t>
            </a:r>
          </a:p>
        </p:txBody>
      </p:sp>
      <p:sp>
        <p:nvSpPr>
          <p:cNvPr id="3" name="Text Placeholder 2">
            <a:extLst>
              <a:ext uri="{FF2B5EF4-FFF2-40B4-BE49-F238E27FC236}">
                <a16:creationId xmlns:a16="http://schemas.microsoft.com/office/drawing/2014/main" id="{8F4809BC-14E0-85F4-A6A0-DA54004A4C7B}"/>
              </a:ext>
            </a:extLst>
          </p:cNvPr>
          <p:cNvSpPr>
            <a:spLocks noGrp="1"/>
          </p:cNvSpPr>
          <p:nvPr>
            <p:ph type="body" idx="1"/>
          </p:nvPr>
        </p:nvSpPr>
        <p:spPr>
          <a:xfrm>
            <a:off x="145311" y="1768129"/>
            <a:ext cx="5950226" cy="4780722"/>
          </a:xfrm>
        </p:spPr>
        <p:txBody>
          <a:bodyPr>
            <a:noAutofit/>
          </a:bodyPr>
          <a:lstStyle/>
          <a:p>
            <a:pPr>
              <a:buFont typeface="Arial" panose="020B0604020202020204" pitchFamily="34" charset="0"/>
              <a:buChar char="•"/>
            </a:pPr>
            <a:r>
              <a:rPr lang="en-US" sz="2400" dirty="0"/>
              <a:t>New opportunities for iconic images of Troubles “to be spoken for as a new form of counter memory” </a:t>
            </a:r>
          </a:p>
          <a:p>
            <a:pPr>
              <a:buFont typeface="Arial" panose="020B0604020202020204" pitchFamily="34" charset="0"/>
              <a:buChar char="•"/>
            </a:pPr>
            <a:r>
              <a:rPr lang="en-US" sz="2400" dirty="0"/>
              <a:t>Many comments focus on aesthetics rather than the dignity of victims- with exception of those featuring British army that generate hostile commentary</a:t>
            </a:r>
          </a:p>
          <a:p>
            <a:pPr>
              <a:buFont typeface="Arial" panose="020B0604020202020204" pitchFamily="34" charset="0"/>
              <a:buChar char="•"/>
            </a:pPr>
            <a:r>
              <a:rPr lang="en-US" sz="2400" dirty="0"/>
              <a:t>Reinforcing zero-sum narratives on conflict, rather than promoting new interpretations that build support for peace in ‘post-conflict’ NI </a:t>
            </a:r>
          </a:p>
          <a:p>
            <a:pPr indent="0">
              <a:buNone/>
            </a:pPr>
            <a:r>
              <a:rPr lang="en-US" sz="2400" dirty="0"/>
              <a:t>            </a:t>
            </a:r>
          </a:p>
          <a:p>
            <a:pPr indent="0">
              <a:buNone/>
            </a:pPr>
            <a:r>
              <a:rPr lang="en-US" sz="2400" dirty="0"/>
              <a:t>			    </a:t>
            </a:r>
          </a:p>
          <a:p>
            <a:endParaRPr lang="en-US" sz="2400" dirty="0"/>
          </a:p>
        </p:txBody>
      </p:sp>
      <p:pic>
        <p:nvPicPr>
          <p:cNvPr id="4" name="Picture Placeholder 15">
            <a:extLst>
              <a:ext uri="{FF2B5EF4-FFF2-40B4-BE49-F238E27FC236}">
                <a16:creationId xmlns:a16="http://schemas.microsoft.com/office/drawing/2014/main" id="{7584551D-1F28-6265-391E-D7EA8683FA37}"/>
              </a:ext>
              <a:ext uri="{C183D7F6-B498-43B3-948B-1728B52AA6E4}">
                <adec:decorative xmlns:adec="http://schemas.microsoft.com/office/drawing/2017/decorative" val="1"/>
              </a:ext>
            </a:extLst>
          </p:cNvPr>
          <p:cNvPicPr>
            <a:picLocks noGrp="1" noChangeAspect="1"/>
          </p:cNvPicPr>
          <p:nvPr>
            <p:ph type="pic" idx="2"/>
          </p:nvPr>
        </p:nvPicPr>
        <p:blipFill>
          <a:blip r:embed="rId2"/>
          <a:srcRect l="6842" r="6842"/>
          <a:stretch>
            <a:fillRect/>
          </a:stretch>
        </p:blipFill>
        <p:spPr>
          <a:xfrm>
            <a:off x="6096464" y="1696278"/>
            <a:ext cx="5761104" cy="4299295"/>
          </a:xfrm>
        </p:spPr>
      </p:pic>
      <p:pic>
        <p:nvPicPr>
          <p:cNvPr id="5" name="Picture Placeholder 15">
            <a:extLst>
              <a:ext uri="{FF2B5EF4-FFF2-40B4-BE49-F238E27FC236}">
                <a16:creationId xmlns:a16="http://schemas.microsoft.com/office/drawing/2014/main" id="{0803231A-DBD6-663B-03FA-7ABF972F6D4D}"/>
              </a:ext>
              <a:ext uri="{C183D7F6-B498-43B3-948B-1728B52AA6E4}">
                <adec:decorative xmlns:adec="http://schemas.microsoft.com/office/drawing/2017/decorative" val="1"/>
              </a:ext>
            </a:extLst>
          </p:cNvPr>
          <p:cNvPicPr>
            <a:picLocks noChangeAspect="1"/>
          </p:cNvPicPr>
          <p:nvPr/>
        </p:nvPicPr>
        <p:blipFill>
          <a:blip r:embed="rId2"/>
          <a:srcRect l="6842" r="6842"/>
          <a:stretch>
            <a:fillRect/>
          </a:stretch>
        </p:blipFill>
        <p:spPr>
          <a:xfrm>
            <a:off x="6378940" y="1908313"/>
            <a:ext cx="5624866" cy="4197626"/>
          </a:xfrm>
          <a:prstGeom prst="rect">
            <a:avLst/>
          </a:prstGeom>
        </p:spPr>
      </p:pic>
    </p:spTree>
    <p:extLst>
      <p:ext uri="{BB962C8B-B14F-4D97-AF65-F5344CB8AC3E}">
        <p14:creationId xmlns:p14="http://schemas.microsoft.com/office/powerpoint/2010/main" val="3166782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B9612-FADD-5AED-B0CA-376C31AFBA1A}"/>
              </a:ext>
            </a:extLst>
          </p:cNvPr>
          <p:cNvSpPr>
            <a:spLocks noGrp="1"/>
          </p:cNvSpPr>
          <p:nvPr>
            <p:ph type="title"/>
          </p:nvPr>
        </p:nvSpPr>
        <p:spPr>
          <a:xfrm>
            <a:off x="2655455" y="623455"/>
            <a:ext cx="8788399" cy="762000"/>
          </a:xfrm>
        </p:spPr>
        <p:txBody>
          <a:bodyPr>
            <a:normAutofit fontScale="90000"/>
          </a:bodyPr>
          <a:lstStyle/>
          <a:p>
            <a:r>
              <a:rPr lang="en-US" b="1" dirty="0"/>
              <a:t>Lundqvist (forthcoming): Meme-orialization divides audiences </a:t>
            </a:r>
          </a:p>
        </p:txBody>
      </p:sp>
      <p:sp>
        <p:nvSpPr>
          <p:cNvPr id="3" name="Text Placeholder 2">
            <a:extLst>
              <a:ext uri="{FF2B5EF4-FFF2-40B4-BE49-F238E27FC236}">
                <a16:creationId xmlns:a16="http://schemas.microsoft.com/office/drawing/2014/main" id="{68D362FD-1A99-49E1-C242-1AA47378D1AE}"/>
              </a:ext>
            </a:extLst>
          </p:cNvPr>
          <p:cNvSpPr>
            <a:spLocks noGrp="1"/>
          </p:cNvSpPr>
          <p:nvPr>
            <p:ph type="body" idx="1"/>
          </p:nvPr>
        </p:nvSpPr>
        <p:spPr>
          <a:xfrm>
            <a:off x="284203" y="2222722"/>
            <a:ext cx="5917815" cy="3733800"/>
          </a:xfrm>
        </p:spPr>
        <p:txBody>
          <a:bodyPr>
            <a:normAutofit lnSpcReduction="10000"/>
          </a:bodyPr>
          <a:lstStyle/>
          <a:p>
            <a:pPr indent="0">
              <a:buNone/>
            </a:pPr>
            <a:r>
              <a:rPr lang="en-US" sz="2400" dirty="0"/>
              <a:t>“</a:t>
            </a:r>
            <a:r>
              <a:rPr lang="en-GB" sz="2400" dirty="0"/>
              <a:t>Some conceive of the meme as offering a welcome injunction to laugh at the troubled past. As such, they see it as an indication that Northern Ireland as a society is finally moving on from ‘The Troubles’. Other interlocutors rather argued that the meme is narratively bringing back the past into the present, which risks re-traumatizing certain individuals and stirring sectarian tension in the present”</a:t>
            </a:r>
            <a:endParaRPr lang="en-US" sz="2400" dirty="0"/>
          </a:p>
        </p:txBody>
      </p:sp>
      <p:pic>
        <p:nvPicPr>
          <p:cNvPr id="4" name="Picture 3" descr="r/starterpacks - The Summertime Growing Up In Northern Ireland Starterpack (The 90's and 00's Edition)">
            <a:extLst>
              <a:ext uri="{FF2B5EF4-FFF2-40B4-BE49-F238E27FC236}">
                <a16:creationId xmlns:a16="http://schemas.microsoft.com/office/drawing/2014/main" id="{7AA73D65-E411-BCFE-2CA0-6A5482225CFD}"/>
              </a:ext>
            </a:extLst>
          </p:cNvPr>
          <p:cNvPicPr>
            <a:picLocks noChangeAspect="1"/>
          </p:cNvPicPr>
          <p:nvPr/>
        </p:nvPicPr>
        <p:blipFill>
          <a:blip r:embed="rId2"/>
          <a:stretch>
            <a:fillRect/>
          </a:stretch>
        </p:blipFill>
        <p:spPr>
          <a:xfrm>
            <a:off x="6409415" y="2123001"/>
            <a:ext cx="5355905" cy="3933242"/>
          </a:xfrm>
          <a:prstGeom prst="rect">
            <a:avLst/>
          </a:prstGeom>
        </p:spPr>
      </p:pic>
      <p:sp>
        <p:nvSpPr>
          <p:cNvPr id="5" name="TextBox 4">
            <a:extLst>
              <a:ext uri="{FF2B5EF4-FFF2-40B4-BE49-F238E27FC236}">
                <a16:creationId xmlns:a16="http://schemas.microsoft.com/office/drawing/2014/main" id="{B7F70B09-A486-A457-21D9-86E4F8ACD0B1}"/>
              </a:ext>
            </a:extLst>
          </p:cNvPr>
          <p:cNvSpPr txBox="1"/>
          <p:nvPr/>
        </p:nvSpPr>
        <p:spPr>
          <a:xfrm>
            <a:off x="6409415" y="6115333"/>
            <a:ext cx="5496889" cy="369332"/>
          </a:xfrm>
          <a:prstGeom prst="rect">
            <a:avLst/>
          </a:prstGeom>
          <a:noFill/>
        </p:spPr>
        <p:txBody>
          <a:bodyPr wrap="none" rtlCol="0">
            <a:spAutoFit/>
          </a:bodyPr>
          <a:lstStyle/>
          <a:p>
            <a:r>
              <a:rPr lang="en-US" dirty="0">
                <a:hlinkClick r:id="rId3"/>
              </a:rPr>
              <a:t>Summertime growing up in Northern Ireland Starterpack</a:t>
            </a:r>
            <a:endParaRPr lang="en-US" dirty="0"/>
          </a:p>
        </p:txBody>
      </p:sp>
    </p:spTree>
    <p:extLst>
      <p:ext uri="{BB962C8B-B14F-4D97-AF65-F5344CB8AC3E}">
        <p14:creationId xmlns:p14="http://schemas.microsoft.com/office/powerpoint/2010/main" val="2095727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74DCB-813F-76B0-6CD2-55D1BA09518B}"/>
              </a:ext>
            </a:extLst>
          </p:cNvPr>
          <p:cNvSpPr>
            <a:spLocks noGrp="1"/>
          </p:cNvSpPr>
          <p:nvPr>
            <p:ph type="title"/>
          </p:nvPr>
        </p:nvSpPr>
        <p:spPr>
          <a:xfrm>
            <a:off x="2403061" y="381000"/>
            <a:ext cx="9788939" cy="762000"/>
          </a:xfrm>
        </p:spPr>
        <p:txBody>
          <a:bodyPr>
            <a:noAutofit/>
          </a:bodyPr>
          <a:lstStyle/>
          <a:p>
            <a:r>
              <a:rPr lang="en-US" sz="3600" b="1" dirty="0">
                <a:hlinkClick r:id="rId2"/>
              </a:rPr>
              <a:t>Slickshots</a:t>
            </a:r>
            <a:r>
              <a:rPr lang="en-US" sz="3600" b="1">
                <a:hlinkClick r:id="rId2"/>
              </a:rPr>
              <a:t> NI </a:t>
            </a:r>
            <a:r>
              <a:rPr lang="en-US" sz="3600" b="1"/>
              <a:t>splices footage of atrocities with present-day (with mixed responses)</a:t>
            </a:r>
          </a:p>
        </p:txBody>
      </p:sp>
      <p:pic>
        <p:nvPicPr>
          <p:cNvPr id="5" name="Picture 4">
            <a:extLst>
              <a:ext uri="{FF2B5EF4-FFF2-40B4-BE49-F238E27FC236}">
                <a16:creationId xmlns:a16="http://schemas.microsoft.com/office/drawing/2014/main" id="{CEB889ED-EDCF-A285-C51A-BE9B091C13A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252" y="1419858"/>
            <a:ext cx="6361044" cy="5324256"/>
          </a:xfrm>
          <a:prstGeom prst="rect">
            <a:avLst/>
          </a:prstGeom>
        </p:spPr>
      </p:pic>
    </p:spTree>
    <p:extLst>
      <p:ext uri="{BB962C8B-B14F-4D97-AF65-F5344CB8AC3E}">
        <p14:creationId xmlns:p14="http://schemas.microsoft.com/office/powerpoint/2010/main" val="120862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06B68-38F8-CFDA-6D7B-E21A65843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6A408-2F4D-3F8F-7B45-8DA93CE2B3CC}"/>
              </a:ext>
            </a:extLst>
          </p:cNvPr>
          <p:cNvSpPr>
            <a:spLocks noGrp="1"/>
          </p:cNvSpPr>
          <p:nvPr>
            <p:ph type="title"/>
          </p:nvPr>
        </p:nvSpPr>
        <p:spPr>
          <a:xfrm>
            <a:off x="2655455" y="623455"/>
            <a:ext cx="8788399" cy="762000"/>
          </a:xfrm>
        </p:spPr>
        <p:txBody>
          <a:bodyPr>
            <a:normAutofit fontScale="90000"/>
          </a:bodyPr>
          <a:lstStyle/>
          <a:p>
            <a:r>
              <a:rPr lang="en-US" b="1" dirty="0"/>
              <a:t>Personalised war feeds replace mass-produced reality of MSM</a:t>
            </a:r>
          </a:p>
        </p:txBody>
      </p:sp>
      <p:sp>
        <p:nvSpPr>
          <p:cNvPr id="3" name="Text Placeholder 2">
            <a:extLst>
              <a:ext uri="{FF2B5EF4-FFF2-40B4-BE49-F238E27FC236}">
                <a16:creationId xmlns:a16="http://schemas.microsoft.com/office/drawing/2014/main" id="{1160948F-E824-AF87-33D1-F80F80100BEC}"/>
              </a:ext>
            </a:extLst>
          </p:cNvPr>
          <p:cNvSpPr>
            <a:spLocks noGrp="1"/>
          </p:cNvSpPr>
          <p:nvPr>
            <p:ph type="body" idx="1"/>
          </p:nvPr>
        </p:nvSpPr>
        <p:spPr>
          <a:xfrm>
            <a:off x="178185" y="2182091"/>
            <a:ext cx="7788178" cy="3733800"/>
          </a:xfrm>
        </p:spPr>
        <p:txBody>
          <a:bodyPr>
            <a:normAutofit fontScale="85000" lnSpcReduction="20000"/>
          </a:bodyPr>
          <a:lstStyle/>
          <a:p>
            <a:pPr indent="0">
              <a:buNone/>
            </a:pPr>
            <a:r>
              <a:rPr lang="en-US" dirty="0"/>
              <a:t>“We each exist in our own sharded, filtered, algorithmically and personally-fed realities. The dominance of the feed. 2022 BBC has now become sharded from the battlefield in Ukraine. The mainstream reporting on Gaza is even worse, failing to capture the horror and destruction. Instead, each of us has our own feed. Each of us, therefore, has our own war and even following or agreeing on what is  happening becomes impossible’ (Merrin &amp; Hoskins, 2024, p.32) </a:t>
            </a:r>
          </a:p>
        </p:txBody>
      </p:sp>
      <p:pic>
        <p:nvPicPr>
          <p:cNvPr id="1026" name="Picture 2" descr="SHARDED MEDIA: Trump's Rage Against the ...">
            <a:extLst>
              <a:ext uri="{FF2B5EF4-FFF2-40B4-BE49-F238E27FC236}">
                <a16:creationId xmlns:a16="http://schemas.microsoft.com/office/drawing/2014/main" id="{90C071E3-4FF9-5130-AC52-D6981EA8F7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5963" y="2305185"/>
            <a:ext cx="2599460" cy="3672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493265"/>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122925</TotalTime>
  <Words>1424</Words>
  <Application>Microsoft Macintosh PowerPoint</Application>
  <PresentationFormat>Widescreen</PresentationFormat>
  <Paragraphs>67</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ヒラギノ角ゴ Pro W3</vt:lpstr>
      <vt:lpstr>Office Theme</vt:lpstr>
      <vt:lpstr>Social media, entangled conflict memories, and peacebuilding in post-violence societies  </vt:lpstr>
      <vt:lpstr>Iconic photographs play key role in how communities remember conflict</vt:lpstr>
      <vt:lpstr>From collective memory to a fluid, ever-changing memory of the multitude?</vt:lpstr>
      <vt:lpstr>How conflicts are remembered influences the quality of peace</vt:lpstr>
      <vt:lpstr>Insta also facilitates Holocaust remembrance among younger audiences</vt:lpstr>
      <vt:lpstr>Instagram and partisan conflict memories in ‘post-conflict’ NI (Reilly, 2025)</vt:lpstr>
      <vt:lpstr>Lundqvist (forthcoming): Meme-orialization divides audiences </vt:lpstr>
      <vt:lpstr>Slickshots NI splices footage of atrocities with present-day (with mixed responses)</vt:lpstr>
      <vt:lpstr>Personalised war feeds replace mass-produced reality of MSM</vt:lpstr>
      <vt:lpstr>Agentic turn: game changer for conflict memory?</vt:lpstr>
      <vt:lpstr>Concluding remarks</vt:lpstr>
      <vt:lpstr>References</vt:lpstr>
      <vt:lpstr>Thank you- see you next week!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paul reilly</cp:lastModifiedBy>
  <cp:revision>217</cp:revision>
  <dcterms:created xsi:type="dcterms:W3CDTF">2021-01-06T14:22:07Z</dcterms:created>
  <dcterms:modified xsi:type="dcterms:W3CDTF">2026-08-31T13:17:32Z</dcterms:modified>
  <cp:category/>
</cp:coreProperties>
</file>